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334" r:id="rId3"/>
    <p:sldId id="318" r:id="rId4"/>
    <p:sldId id="367" r:id="rId5"/>
    <p:sldId id="369" r:id="rId6"/>
    <p:sldId id="335" r:id="rId7"/>
    <p:sldId id="365" r:id="rId8"/>
    <p:sldId id="336" r:id="rId9"/>
    <p:sldId id="364" r:id="rId10"/>
    <p:sldId id="337" r:id="rId11"/>
    <p:sldId id="370" r:id="rId12"/>
    <p:sldId id="366" r:id="rId13"/>
    <p:sldId id="355" r:id="rId14"/>
    <p:sldId id="372" r:id="rId15"/>
    <p:sldId id="373" r:id="rId16"/>
    <p:sldId id="374" r:id="rId17"/>
    <p:sldId id="375" r:id="rId18"/>
    <p:sldId id="376" r:id="rId19"/>
    <p:sldId id="377" r:id="rId20"/>
    <p:sldId id="378" r:id="rId21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0033CC"/>
    <a:srgbClr val="5A5FBC"/>
    <a:srgbClr val="C2E3FF"/>
    <a:srgbClr val="C2E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0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C2E3FF"/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12EB-49DD-4349-A239-B07D4BE35680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3770-EB63-46F2-B613-E02EC99C77F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12EB-49DD-4349-A239-B07D4BE3568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3770-EB63-46F2-B613-E02EC99C77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6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48680"/>
            <a:ext cx="5832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i="1" dirty="0" smtClean="0">
                <a:solidFill>
                  <a:srgbClr val="0000FF"/>
                </a:solidFill>
              </a:rPr>
              <a:t>Bay House Sixth Form</a:t>
            </a:r>
          </a:p>
          <a:p>
            <a:pPr algn="ctr"/>
            <a:r>
              <a:rPr lang="en-GB" sz="8000" i="1" dirty="0" smtClean="0">
                <a:solidFill>
                  <a:srgbClr val="0000FF"/>
                </a:solidFill>
              </a:rPr>
              <a:t>Information Evening</a:t>
            </a:r>
            <a:endParaRPr lang="en-GB" sz="8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35292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67544" y="989112"/>
            <a:ext cx="850532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 smtClean="0">
                <a:solidFill>
                  <a:srgbClr val="0000FF"/>
                </a:solidFill>
              </a:rPr>
              <a:t>Dropping a subject:</a:t>
            </a:r>
            <a:endParaRPr lang="en-GB" sz="3800" dirty="0">
              <a:solidFill>
                <a:srgbClr val="0000FF"/>
              </a:solidFill>
            </a:endParaRPr>
          </a:p>
          <a:p>
            <a:endParaRPr lang="en-GB" sz="3800" dirty="0" smtClean="0">
              <a:solidFill>
                <a:srgbClr val="0000FF"/>
              </a:solidFill>
            </a:endParaRPr>
          </a:p>
          <a:p>
            <a:r>
              <a:rPr lang="en-GB" sz="3800" dirty="0" smtClean="0">
                <a:solidFill>
                  <a:srgbClr val="0000FF"/>
                </a:solidFill>
              </a:rPr>
              <a:t>Mini Mock – January</a:t>
            </a:r>
          </a:p>
          <a:p>
            <a:endParaRPr lang="en-GB" sz="3800" dirty="0">
              <a:solidFill>
                <a:srgbClr val="0000FF"/>
              </a:solidFill>
            </a:endParaRPr>
          </a:p>
          <a:p>
            <a:r>
              <a:rPr lang="en-GB" sz="3800" dirty="0" smtClean="0">
                <a:solidFill>
                  <a:srgbClr val="0000FF"/>
                </a:solidFill>
              </a:rPr>
              <a:t>Full Mock – March </a:t>
            </a:r>
          </a:p>
          <a:p>
            <a:endParaRPr lang="en-GB" sz="3800" dirty="0">
              <a:solidFill>
                <a:srgbClr val="0000FF"/>
              </a:solidFill>
            </a:endParaRPr>
          </a:p>
          <a:p>
            <a:r>
              <a:rPr lang="en-GB" sz="3800" dirty="0" smtClean="0">
                <a:solidFill>
                  <a:srgbClr val="0000FF"/>
                </a:solidFill>
              </a:rPr>
              <a:t>Lower Sixth Examinations - July</a:t>
            </a:r>
          </a:p>
        </p:txBody>
      </p:sp>
    </p:spTree>
    <p:extLst>
      <p:ext uri="{BB962C8B-B14F-4D97-AF65-F5344CB8AC3E}">
        <p14:creationId xmlns:p14="http://schemas.microsoft.com/office/powerpoint/2010/main" val="42479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524" y="1556792"/>
            <a:ext cx="4320480" cy="5301208"/>
          </a:xfrm>
        </p:spPr>
        <p:txBody>
          <a:bodyPr>
            <a:noAutofit/>
          </a:bodyPr>
          <a:lstStyle/>
          <a:p>
            <a:pPr lvl="0"/>
            <a:r>
              <a:rPr lang="en-GB" sz="2000" b="1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Links</a:t>
            </a:r>
            <a: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to important information on website</a:t>
            </a:r>
            <a:r>
              <a:rPr lang="en-GB" sz="2000" b="1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b="1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b="1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b="1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b="1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Messaging portal</a:t>
            </a:r>
            <a:r>
              <a:rPr lang="en-GB" sz="2000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i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i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b="1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Attendance</a:t>
            </a:r>
            <a: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b="1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Absence</a:t>
            </a:r>
            <a: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– allows you to view &amp; account for unexplained absences</a:t>
            </a:r>
            <a:b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Student’s </a:t>
            </a:r>
            <a:r>
              <a:rPr lang="en-GB" sz="2000" b="1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Timetable</a:t>
            </a:r>
            <a: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b="1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Forms</a:t>
            </a:r>
            <a: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– electronic copies of various communications sent home</a:t>
            </a:r>
            <a:b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en-GB" sz="2000" b="1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Progress report </a:t>
            </a:r>
            <a:r>
              <a:rPr lang="en-GB" sz="2000" i="1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– data will be uploaded to the app on a termly basis</a:t>
            </a:r>
            <a:endParaRPr lang="en-GB" sz="2000" i="1" cap="none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590" t="16532" r="30066" b="5704"/>
          <a:stretch/>
        </p:blipFill>
        <p:spPr>
          <a:xfrm>
            <a:off x="4932040" y="897124"/>
            <a:ext cx="4032448" cy="5688632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51520" y="182666"/>
            <a:ext cx="8712968" cy="5374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500" b="1" i="1" u="sng" cap="none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‘MY Ed’ APP – CONNECTING PARENTS, STUDENTS AND SCHOOLS </a:t>
            </a:r>
            <a:r>
              <a:rPr lang="en-GB" sz="2000" b="1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b="1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en-GB" sz="2000" b="1" i="1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r>
              <a:rPr lang="en-GB" sz="2000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en-GB" sz="2000" i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10832" y="761717"/>
            <a:ext cx="4189160" cy="5374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b="1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Parents/carers  are encouraged to download to access:</a:t>
            </a:r>
          </a:p>
          <a:p>
            <a:endParaRPr lang="en-GB" sz="2000" i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4621" y="151443"/>
            <a:ext cx="678179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Facebook Page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663566"/>
            <a:ext cx="903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0000FF"/>
                </a:solidFill>
              </a:rPr>
              <a:t>Lots of useful information/reminders relevant to Sixth Form parents/students can be found here.  Please ‘like’ and encourage your son/daughter to do so too!</a:t>
            </a:r>
            <a:endParaRPr lang="en-GB" sz="24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74772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www.facebook.com/bayhousesixthformofficial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13671" r="4416" b="12632"/>
          <a:stretch/>
        </p:blipFill>
        <p:spPr bwMode="auto">
          <a:xfrm>
            <a:off x="755607" y="1700808"/>
            <a:ext cx="7785185" cy="385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772816"/>
            <a:ext cx="648072" cy="184666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5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48680"/>
            <a:ext cx="5832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i="1" dirty="0" smtClean="0">
                <a:solidFill>
                  <a:srgbClr val="0000FF"/>
                </a:solidFill>
              </a:rPr>
              <a:t>Bay House Sixth Form</a:t>
            </a:r>
          </a:p>
          <a:p>
            <a:pPr algn="ctr"/>
            <a:r>
              <a:rPr lang="en-GB" sz="8000" i="1" dirty="0" smtClean="0">
                <a:solidFill>
                  <a:srgbClr val="0000FF"/>
                </a:solidFill>
              </a:rPr>
              <a:t>Information Evening</a:t>
            </a:r>
            <a:endParaRPr lang="en-GB" sz="8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352928" cy="453650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to succeed in Maths and Further Maths</a:t>
            </a:r>
          </a:p>
        </p:txBody>
      </p:sp>
    </p:spTree>
    <p:extLst>
      <p:ext uri="{BB962C8B-B14F-4D97-AF65-F5344CB8AC3E}">
        <p14:creationId xmlns:p14="http://schemas.microsoft.com/office/powerpoint/2010/main" val="42910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sz="6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Content keeps building on the work being taught, so if anything is not understood, seek help straight away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Learn key formulae as you go – even though you get a formula book in the exam, it contains very little</a:t>
            </a:r>
          </a:p>
        </p:txBody>
      </p:sp>
    </p:spTree>
    <p:extLst>
      <p:ext uri="{BB962C8B-B14F-4D97-AF65-F5344CB8AC3E}">
        <p14:creationId xmlns:p14="http://schemas.microsoft.com/office/powerpoint/2010/main" val="5704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When missing a lesson…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Catch up with any work missed in advance of the next lesson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Staff can be found before and after college along with break and lunchtimes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Use the many useful websites that are out there to help – using the worked solutions online is useful but will not help achieve top grades</a:t>
            </a:r>
          </a:p>
        </p:txBody>
      </p:sp>
    </p:spTree>
    <p:extLst>
      <p:ext uri="{BB962C8B-B14F-4D97-AF65-F5344CB8AC3E}">
        <p14:creationId xmlns:p14="http://schemas.microsoft.com/office/powerpoint/2010/main" val="23099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Start revising early and use practice exam papers and questions to revise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Ensure that all working and diagrams are clearly shown in order to maximise marks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Go back over any corrections that have to be made in any work completed</a:t>
            </a:r>
          </a:p>
        </p:txBody>
      </p:sp>
    </p:spTree>
    <p:extLst>
      <p:ext uri="{BB962C8B-B14F-4D97-AF65-F5344CB8AC3E}">
        <p14:creationId xmlns:p14="http://schemas.microsoft.com/office/powerpoint/2010/main" val="22603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33" y="1127560"/>
            <a:ext cx="8370533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B68E-481F-4024-BBCA-6097F6D5C9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8356" y="404664"/>
            <a:ext cx="8507288" cy="452596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Ensure you have the correct equipment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The new exam requires a Casio </a:t>
            </a:r>
            <a:r>
              <a:rPr lang="en-GB" sz="3200" dirty="0" err="1">
                <a:solidFill>
                  <a:schemeClr val="bg1"/>
                </a:solidFill>
              </a:rPr>
              <a:t>Classwiz</a:t>
            </a:r>
            <a:r>
              <a:rPr lang="en-GB" sz="3200" dirty="0">
                <a:solidFill>
                  <a:schemeClr val="bg1"/>
                </a:solidFill>
              </a:rPr>
              <a:t> Fx-991ex calculator (£20 at the Finance Office)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D328C-121B-4210-ADCE-FA45AD6C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068960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5040560"/>
          </a:xfrm>
        </p:spPr>
        <p:txBody>
          <a:bodyPr>
            <a:normAutofit fontScale="92500"/>
          </a:bodyPr>
          <a:lstStyle/>
          <a:p>
            <a:r>
              <a:rPr lang="en-GB" altLang="en-US" sz="6600" dirty="0" smtClean="0">
                <a:solidFill>
                  <a:srgbClr val="0000FF"/>
                </a:solidFill>
              </a:rPr>
              <a:t>100% 	A* - E  </a:t>
            </a:r>
            <a:r>
              <a:rPr lang="en-GB" altLang="en-US" sz="6600" dirty="0" smtClean="0">
                <a:solidFill>
                  <a:srgbClr val="FF0000"/>
                </a:solidFill>
              </a:rPr>
              <a:t>(</a:t>
            </a:r>
            <a:r>
              <a:rPr lang="en-GB" altLang="en-US" sz="6600" dirty="0" err="1" smtClean="0">
                <a:solidFill>
                  <a:srgbClr val="FF0000"/>
                </a:solidFill>
              </a:rPr>
              <a:t>nat</a:t>
            </a:r>
            <a:r>
              <a:rPr lang="en-GB" altLang="en-US" sz="6600" dirty="0" smtClean="0">
                <a:solidFill>
                  <a:srgbClr val="FF0000"/>
                </a:solidFill>
              </a:rPr>
              <a:t> : 97%)</a:t>
            </a:r>
          </a:p>
          <a:p>
            <a:r>
              <a:rPr lang="en-GB" altLang="en-US" sz="6600" dirty="0" smtClean="0">
                <a:solidFill>
                  <a:srgbClr val="0000FF"/>
                </a:solidFill>
              </a:rPr>
              <a:t>90% </a:t>
            </a:r>
            <a:r>
              <a:rPr lang="en-GB" altLang="en-US" sz="6600" dirty="0">
                <a:solidFill>
                  <a:srgbClr val="0000FF"/>
                </a:solidFill>
              </a:rPr>
              <a:t>	A* - C	</a:t>
            </a:r>
            <a:r>
              <a:rPr lang="en-GB" altLang="en-US" sz="6600" dirty="0">
                <a:solidFill>
                  <a:srgbClr val="0070C0"/>
                </a:solidFill>
              </a:rPr>
              <a:t> </a:t>
            </a:r>
            <a:r>
              <a:rPr lang="en-GB" altLang="en-US" sz="6600" dirty="0" smtClean="0">
                <a:solidFill>
                  <a:srgbClr val="0070C0"/>
                </a:solidFill>
              </a:rPr>
              <a:t> </a:t>
            </a:r>
            <a:r>
              <a:rPr lang="en-GB" altLang="en-US" sz="6600" dirty="0" smtClean="0">
                <a:solidFill>
                  <a:srgbClr val="FF0000"/>
                </a:solidFill>
              </a:rPr>
              <a:t>(</a:t>
            </a:r>
            <a:r>
              <a:rPr lang="en-GB" altLang="en-US" sz="6600" dirty="0" err="1">
                <a:solidFill>
                  <a:srgbClr val="FF0000"/>
                </a:solidFill>
              </a:rPr>
              <a:t>nat</a:t>
            </a:r>
            <a:r>
              <a:rPr lang="en-GB" altLang="en-US" sz="6600" dirty="0">
                <a:solidFill>
                  <a:srgbClr val="FF0000"/>
                </a:solidFill>
              </a:rPr>
              <a:t> : </a:t>
            </a:r>
            <a:r>
              <a:rPr lang="en-GB" altLang="en-US" sz="6600" dirty="0" smtClean="0">
                <a:solidFill>
                  <a:srgbClr val="FF0000"/>
                </a:solidFill>
              </a:rPr>
              <a:t>76%)</a:t>
            </a:r>
            <a:endParaRPr lang="en-GB" altLang="en-US" sz="6600" dirty="0">
              <a:solidFill>
                <a:srgbClr val="FF0000"/>
              </a:solidFill>
            </a:endParaRPr>
          </a:p>
          <a:p>
            <a:r>
              <a:rPr lang="en-GB" altLang="en-US" sz="6600" dirty="0" smtClean="0">
                <a:solidFill>
                  <a:srgbClr val="0000FF"/>
                </a:solidFill>
              </a:rPr>
              <a:t>70% </a:t>
            </a:r>
            <a:r>
              <a:rPr lang="en-GB" altLang="en-US" sz="6600" dirty="0">
                <a:solidFill>
                  <a:srgbClr val="0000FF"/>
                </a:solidFill>
              </a:rPr>
              <a:t>	A* - B</a:t>
            </a:r>
            <a:r>
              <a:rPr lang="en-GB" altLang="en-US" sz="6600" dirty="0">
                <a:solidFill>
                  <a:srgbClr val="0070C0"/>
                </a:solidFill>
              </a:rPr>
              <a:t>	 </a:t>
            </a:r>
            <a:r>
              <a:rPr lang="en-GB" altLang="en-US" sz="6600" dirty="0" smtClean="0">
                <a:solidFill>
                  <a:srgbClr val="0070C0"/>
                </a:solidFill>
              </a:rPr>
              <a:t> </a:t>
            </a:r>
            <a:r>
              <a:rPr lang="en-GB" altLang="en-US" sz="6600" dirty="0" smtClean="0">
                <a:solidFill>
                  <a:srgbClr val="FF0000"/>
                </a:solidFill>
              </a:rPr>
              <a:t>(</a:t>
            </a:r>
            <a:r>
              <a:rPr lang="en-GB" altLang="en-US" sz="6600" dirty="0" err="1">
                <a:solidFill>
                  <a:srgbClr val="FF0000"/>
                </a:solidFill>
              </a:rPr>
              <a:t>nat</a:t>
            </a:r>
            <a:r>
              <a:rPr lang="en-GB" altLang="en-US" sz="6600" dirty="0">
                <a:solidFill>
                  <a:srgbClr val="FF0000"/>
                </a:solidFill>
              </a:rPr>
              <a:t> : </a:t>
            </a:r>
            <a:r>
              <a:rPr lang="en-GB" altLang="en-US" sz="6600" dirty="0" smtClean="0">
                <a:solidFill>
                  <a:srgbClr val="FF0000"/>
                </a:solidFill>
              </a:rPr>
              <a:t>52%)</a:t>
            </a:r>
            <a:endParaRPr lang="en-GB" altLang="en-US" sz="6600" dirty="0">
              <a:solidFill>
                <a:srgbClr val="FF0000"/>
              </a:solidFill>
            </a:endParaRPr>
          </a:p>
          <a:p>
            <a:r>
              <a:rPr lang="en-GB" altLang="en-US" sz="6600" dirty="0" smtClean="0">
                <a:solidFill>
                  <a:srgbClr val="0000FF"/>
                </a:solidFill>
              </a:rPr>
              <a:t>38% </a:t>
            </a:r>
            <a:r>
              <a:rPr lang="en-GB" altLang="en-US" sz="6600" dirty="0">
                <a:solidFill>
                  <a:srgbClr val="0000FF"/>
                </a:solidFill>
              </a:rPr>
              <a:t>	A*/A </a:t>
            </a:r>
            <a:r>
              <a:rPr lang="en-GB" altLang="en-US" sz="6600" dirty="0">
                <a:solidFill>
                  <a:srgbClr val="0070C0"/>
                </a:solidFill>
              </a:rPr>
              <a:t>	 </a:t>
            </a:r>
            <a:r>
              <a:rPr lang="en-GB" altLang="en-US" sz="6600" dirty="0" smtClean="0">
                <a:solidFill>
                  <a:srgbClr val="0070C0"/>
                </a:solidFill>
              </a:rPr>
              <a:t> </a:t>
            </a:r>
            <a:r>
              <a:rPr lang="en-GB" altLang="en-US" sz="6600" dirty="0" smtClean="0">
                <a:solidFill>
                  <a:srgbClr val="FF0000"/>
                </a:solidFill>
              </a:rPr>
              <a:t>(</a:t>
            </a:r>
            <a:r>
              <a:rPr lang="en-GB" altLang="en-US" sz="6600" dirty="0" err="1">
                <a:solidFill>
                  <a:srgbClr val="FF0000"/>
                </a:solidFill>
              </a:rPr>
              <a:t>nat</a:t>
            </a:r>
            <a:r>
              <a:rPr lang="en-GB" altLang="en-US" sz="6600" dirty="0">
                <a:solidFill>
                  <a:srgbClr val="FF0000"/>
                </a:solidFill>
              </a:rPr>
              <a:t>: </a:t>
            </a:r>
            <a:r>
              <a:rPr lang="en-GB" altLang="en-US" sz="6600" dirty="0" smtClean="0">
                <a:solidFill>
                  <a:srgbClr val="FF0000"/>
                </a:solidFill>
              </a:rPr>
              <a:t>25%)</a:t>
            </a:r>
            <a:endParaRPr lang="en-GB" altLang="en-US" sz="6600" dirty="0">
              <a:solidFill>
                <a:srgbClr val="FF0000"/>
              </a:solidFill>
            </a:endParaRPr>
          </a:p>
          <a:p>
            <a:endParaRPr lang="en-GB" altLang="en-US" sz="6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9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71600" y="476672"/>
            <a:ext cx="7488832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800" dirty="0">
                <a:solidFill>
                  <a:srgbClr val="0000FF"/>
                </a:solidFill>
              </a:rPr>
              <a:t>A copy of this PowerPoint presentation, along with an email contact sheet for the Sixth Form team, tutors &amp; subject leaders, can be found at: ‘Letters &amp; Resources’ section of Sixth Form </a:t>
            </a:r>
            <a:r>
              <a:rPr lang="en-GB" sz="3800" dirty="0" smtClean="0">
                <a:solidFill>
                  <a:srgbClr val="0000FF"/>
                </a:solidFill>
              </a:rPr>
              <a:t>website</a:t>
            </a:r>
          </a:p>
          <a:p>
            <a:pPr marL="0" indent="0" algn="ctr">
              <a:buNone/>
            </a:pPr>
            <a:endParaRPr lang="en-GB" sz="38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GB" sz="3800" dirty="0">
                <a:solidFill>
                  <a:srgbClr val="0000FF"/>
                </a:solidFill>
              </a:rPr>
              <a:t>‘Top Tips’ for success at AS can be found at: ‘Course Information’ section of Sixth Form website</a:t>
            </a:r>
          </a:p>
        </p:txBody>
      </p:sp>
    </p:spTree>
    <p:extLst>
      <p:ext uri="{BB962C8B-B14F-4D97-AF65-F5344CB8AC3E}">
        <p14:creationId xmlns:p14="http://schemas.microsoft.com/office/powerpoint/2010/main" val="27872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D5E16-AE44-4910-84C0-F1E22D101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8" b="1121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488832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6100" dirty="0">
                <a:solidFill>
                  <a:srgbClr val="0000FF"/>
                </a:solidFill>
              </a:rPr>
              <a:t>Students who succeed:</a:t>
            </a:r>
          </a:p>
          <a:p>
            <a:pPr marL="0" indent="0">
              <a:buNone/>
            </a:pPr>
            <a:endParaRPr lang="en-GB" sz="6100" dirty="0">
              <a:solidFill>
                <a:srgbClr val="0000FF"/>
              </a:solidFill>
            </a:endParaRPr>
          </a:p>
          <a:p>
            <a:r>
              <a:rPr lang="en-GB" sz="6100" dirty="0">
                <a:solidFill>
                  <a:srgbClr val="0000FF"/>
                </a:solidFill>
              </a:rPr>
              <a:t>Recognise the challenge from day 1</a:t>
            </a:r>
          </a:p>
          <a:p>
            <a:r>
              <a:rPr lang="en-GB" sz="6100" dirty="0">
                <a:solidFill>
                  <a:srgbClr val="0000FF"/>
                </a:solidFill>
              </a:rPr>
              <a:t>Actively seek help when they do not understand something</a:t>
            </a:r>
          </a:p>
          <a:p>
            <a:r>
              <a:rPr lang="en-GB" sz="6100" dirty="0">
                <a:solidFill>
                  <a:srgbClr val="0000FF"/>
                </a:solidFill>
              </a:rPr>
              <a:t>Commit to sufficient home learning</a:t>
            </a:r>
          </a:p>
          <a:p>
            <a:r>
              <a:rPr lang="en-GB" sz="6100" dirty="0">
                <a:solidFill>
                  <a:srgbClr val="0000FF"/>
                </a:solidFill>
              </a:rPr>
              <a:t>Do more than the bare minimum</a:t>
            </a:r>
          </a:p>
          <a:p>
            <a:r>
              <a:rPr lang="en-GB" sz="6100" dirty="0">
                <a:solidFill>
                  <a:srgbClr val="0000FF"/>
                </a:solidFill>
              </a:rPr>
              <a:t>Persevere when things get tough</a:t>
            </a:r>
          </a:p>
          <a:p>
            <a:r>
              <a:rPr lang="en-GB" sz="6100" dirty="0">
                <a:solidFill>
                  <a:srgbClr val="0000FF"/>
                </a:solidFill>
              </a:rPr>
              <a:t>Have excellent attendance records</a:t>
            </a:r>
          </a:p>
          <a:p>
            <a:endParaRPr lang="en-GB" sz="3600" dirty="0">
              <a:solidFill>
                <a:srgbClr val="0033CC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488832" cy="5472608"/>
          </a:xfrm>
        </p:spPr>
        <p:txBody>
          <a:bodyPr>
            <a:normAutofit/>
          </a:bodyPr>
          <a:lstStyle/>
          <a:p>
            <a:pPr marL="342900" indent="-342900"/>
            <a:endParaRPr lang="en-GB" sz="3800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5616" y="1340768"/>
            <a:ext cx="6912768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3800" i="1" dirty="0">
                <a:solidFill>
                  <a:srgbClr val="0000FF"/>
                </a:solidFill>
              </a:rPr>
              <a:t>LOWER Sixth (4 courses)</a:t>
            </a:r>
          </a:p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3800" i="1" dirty="0">
                <a:solidFill>
                  <a:srgbClr val="0000FF"/>
                </a:solidFill>
              </a:rPr>
              <a:t>50 period fortnight</a:t>
            </a:r>
          </a:p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3800" i="1" dirty="0">
                <a:solidFill>
                  <a:srgbClr val="0000FF"/>
                </a:solidFill>
              </a:rPr>
              <a:t>36 lessons</a:t>
            </a:r>
          </a:p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3800" i="1" dirty="0">
                <a:solidFill>
                  <a:srgbClr val="0000FF"/>
                </a:solidFill>
              </a:rPr>
              <a:t>8 study periods</a:t>
            </a:r>
          </a:p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3800" i="1" dirty="0">
                <a:solidFill>
                  <a:srgbClr val="0000FF"/>
                </a:solidFill>
              </a:rPr>
              <a:t>6 ‘frees’</a:t>
            </a:r>
          </a:p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3800" i="1" dirty="0">
                <a:solidFill>
                  <a:srgbClr val="0000FF"/>
                </a:solidFill>
              </a:rPr>
              <a:t>4-5 </a:t>
            </a:r>
            <a:r>
              <a:rPr lang="en-GB" sz="3800" i="1" dirty="0" err="1">
                <a:solidFill>
                  <a:srgbClr val="0000FF"/>
                </a:solidFill>
              </a:rPr>
              <a:t>hrs</a:t>
            </a:r>
            <a:r>
              <a:rPr lang="en-GB" sz="3800" i="1" dirty="0">
                <a:solidFill>
                  <a:srgbClr val="0000FF"/>
                </a:solidFill>
              </a:rPr>
              <a:t> HL per week per subject</a:t>
            </a:r>
          </a:p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3800" i="1" dirty="0">
                <a:solidFill>
                  <a:srgbClr val="0000FF"/>
                </a:solidFill>
              </a:rPr>
              <a:t>=16-20 </a:t>
            </a:r>
            <a:r>
              <a:rPr lang="en-GB" sz="3800" i="1" dirty="0" err="1">
                <a:solidFill>
                  <a:srgbClr val="0000FF"/>
                </a:solidFill>
              </a:rPr>
              <a:t>hrs</a:t>
            </a:r>
            <a:r>
              <a:rPr lang="en-GB" sz="3800" i="1" dirty="0">
                <a:solidFill>
                  <a:srgbClr val="0000FF"/>
                </a:solidFill>
              </a:rPr>
              <a:t> per week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632" y="274638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en-GB" sz="3800" b="1" i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Clarification of home learning</a:t>
            </a:r>
          </a:p>
        </p:txBody>
      </p:sp>
    </p:spTree>
    <p:extLst>
      <p:ext uri="{BB962C8B-B14F-4D97-AF65-F5344CB8AC3E}">
        <p14:creationId xmlns:p14="http://schemas.microsoft.com/office/powerpoint/2010/main" val="1289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920880" cy="4882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800" dirty="0" smtClean="0">
                <a:solidFill>
                  <a:srgbClr val="0000FF"/>
                </a:solidFill>
              </a:rPr>
              <a:t>The year ahead:</a:t>
            </a:r>
          </a:p>
          <a:p>
            <a:pPr marL="0" indent="0">
              <a:buNone/>
            </a:pPr>
            <a:endParaRPr lang="en-GB" sz="3800" dirty="0" smtClean="0">
              <a:solidFill>
                <a:srgbClr val="0000FF"/>
              </a:solidFill>
            </a:endParaRPr>
          </a:p>
          <a:p>
            <a:r>
              <a:rPr lang="en-GB" altLang="en-US" sz="3800" dirty="0" smtClean="0">
                <a:solidFill>
                  <a:srgbClr val="0000FF"/>
                </a:solidFill>
              </a:rPr>
              <a:t>Interim reports: </a:t>
            </a:r>
            <a:r>
              <a:rPr lang="en-GB" altLang="en-US" sz="3800" dirty="0">
                <a:solidFill>
                  <a:srgbClr val="0000FF"/>
                </a:solidFill>
              </a:rPr>
              <a:t>w/c </a:t>
            </a:r>
            <a:r>
              <a:rPr lang="en-GB" altLang="en-US" sz="3800" dirty="0" smtClean="0">
                <a:solidFill>
                  <a:srgbClr val="0000FF"/>
                </a:solidFill>
              </a:rPr>
              <a:t>25 </a:t>
            </a:r>
            <a:r>
              <a:rPr lang="en-GB" altLang="en-US" sz="3800" dirty="0">
                <a:solidFill>
                  <a:srgbClr val="0000FF"/>
                </a:solidFill>
              </a:rPr>
              <a:t>November</a:t>
            </a:r>
          </a:p>
          <a:p>
            <a:r>
              <a:rPr lang="en-GB" altLang="en-US" sz="3800" dirty="0" smtClean="0">
                <a:solidFill>
                  <a:srgbClr val="0000FF"/>
                </a:solidFill>
              </a:rPr>
              <a:t>Tutor Parents’ Evening: 28 November</a:t>
            </a:r>
          </a:p>
          <a:p>
            <a:r>
              <a:rPr lang="en-GB" altLang="en-US" sz="3800" dirty="0" smtClean="0">
                <a:solidFill>
                  <a:srgbClr val="0000FF"/>
                </a:solidFill>
              </a:rPr>
              <a:t>Full Parents’ Evening: </a:t>
            </a:r>
            <a:r>
              <a:rPr lang="en-GB" altLang="en-US" sz="3800" dirty="0">
                <a:solidFill>
                  <a:srgbClr val="0000FF"/>
                </a:solidFill>
              </a:rPr>
              <a:t>6</a:t>
            </a:r>
            <a:r>
              <a:rPr lang="en-GB" altLang="en-US" sz="3800" dirty="0" smtClean="0">
                <a:solidFill>
                  <a:srgbClr val="0000FF"/>
                </a:solidFill>
              </a:rPr>
              <a:t> February</a:t>
            </a:r>
          </a:p>
          <a:p>
            <a:r>
              <a:rPr lang="en-GB" altLang="en-US" sz="3800" dirty="0" smtClean="0">
                <a:solidFill>
                  <a:srgbClr val="0000FF"/>
                </a:solidFill>
              </a:rPr>
              <a:t>Mini mock window: End Dec/Early Jan</a:t>
            </a:r>
          </a:p>
          <a:p>
            <a:r>
              <a:rPr lang="en-GB" altLang="en-US" sz="3800" dirty="0" smtClean="0">
                <a:solidFill>
                  <a:srgbClr val="0000FF"/>
                </a:solidFill>
              </a:rPr>
              <a:t>Mock exam week: w/c 24 February</a:t>
            </a:r>
            <a:endParaRPr lang="en-GB" sz="3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123709"/>
            <a:ext cx="8229600" cy="778098"/>
          </a:xfrm>
        </p:spPr>
        <p:txBody>
          <a:bodyPr>
            <a:noAutofit/>
          </a:bodyPr>
          <a:lstStyle/>
          <a:p>
            <a:r>
              <a:rPr lang="en-GB" sz="2500" i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 = always, 2 = usually, 3 = sometimes, 4 = rarely, 5 = never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550405"/>
              </p:ext>
            </p:extLst>
          </p:nvPr>
        </p:nvGraphicFramePr>
        <p:xfrm>
          <a:off x="971599" y="750179"/>
          <a:ext cx="7272809" cy="5380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69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Target Grade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Teacher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Focused </a:t>
                      </a:r>
                      <a:r>
                        <a:rPr lang="en-GB" sz="1400" dirty="0">
                          <a:effectLst/>
                        </a:rPr>
                        <a:t>and attentive in </a:t>
                      </a:r>
                      <a:r>
                        <a:rPr lang="en-GB" sz="1400" dirty="0" smtClean="0">
                          <a:effectLst/>
                        </a:rPr>
                        <a:t>lessons</a:t>
                      </a:r>
                      <a:endParaRPr lang="en-GB" sz="1400" dirty="0">
                        <a:effectLst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Arrives </a:t>
                      </a:r>
                      <a:r>
                        <a:rPr lang="en-GB" sz="1400" dirty="0">
                          <a:effectLst/>
                        </a:rPr>
                        <a:t>to lessons with correct </a:t>
                      </a:r>
                      <a:r>
                        <a:rPr lang="en-GB" sz="1400" dirty="0" smtClean="0">
                          <a:effectLst/>
                        </a:rPr>
                        <a:t>resources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Contributes positively to class </a:t>
                      </a:r>
                      <a:r>
                        <a:rPr lang="en-GB" sz="1400" dirty="0" smtClean="0">
                          <a:effectLst/>
                        </a:rPr>
                        <a:t>activities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Files/notes are well organised and suitably </a:t>
                      </a:r>
                      <a:r>
                        <a:rPr lang="en-GB" sz="1400" dirty="0" smtClean="0">
                          <a:effectLst/>
                        </a:rPr>
                        <a:t>detailed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Assessed work suggests student is on track to meet target grade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Meets </a:t>
                      </a: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 learning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deadlines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Submits home learning of expected </a:t>
                      </a:r>
                      <a:r>
                        <a:rPr lang="en-GB" sz="1400" dirty="0" smtClean="0">
                          <a:effectLst/>
                        </a:rPr>
                        <a:t>standard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English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A2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JE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9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GT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Mathematics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B1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LN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99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SP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Biology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B1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WF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99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NG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Physical Education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A2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JW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62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95536" y="-35741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Interim</a:t>
            </a:r>
            <a:r>
              <a:rPr lang="en-GB" sz="4000" dirty="0" smtClean="0">
                <a:solidFill>
                  <a:schemeClr val="accent1"/>
                </a:solidFill>
              </a:rPr>
              <a:t> </a:t>
            </a:r>
            <a:r>
              <a:rPr lang="en-GB" sz="3800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Report</a:t>
            </a:r>
            <a:endParaRPr lang="en-GB" sz="3800" i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2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352928" cy="5184576"/>
          </a:xfrm>
        </p:spPr>
        <p:txBody>
          <a:bodyPr>
            <a:normAutofit/>
          </a:bodyPr>
          <a:lstStyle/>
          <a:p>
            <a:r>
              <a:rPr lang="en-GB" sz="3800" dirty="0">
                <a:solidFill>
                  <a:srgbClr val="0000FF"/>
                </a:solidFill>
              </a:rPr>
              <a:t>The year ahead:</a:t>
            </a:r>
          </a:p>
          <a:p>
            <a:pPr marL="0" indent="0">
              <a:buNone/>
            </a:pPr>
            <a:endParaRPr lang="en-GB" sz="3800" dirty="0">
              <a:solidFill>
                <a:srgbClr val="0000FF"/>
              </a:solidFill>
            </a:endParaRPr>
          </a:p>
          <a:p>
            <a:r>
              <a:rPr lang="en-GB" altLang="en-US" sz="3800" dirty="0">
                <a:solidFill>
                  <a:srgbClr val="0000FF"/>
                </a:solidFill>
              </a:rPr>
              <a:t>Full reports: </a:t>
            </a:r>
            <a:r>
              <a:rPr lang="en-GB" altLang="en-US" sz="3800" dirty="0" smtClean="0">
                <a:solidFill>
                  <a:srgbClr val="0000FF"/>
                </a:solidFill>
              </a:rPr>
              <a:t>w/c 30 March</a:t>
            </a:r>
            <a:endParaRPr lang="en-GB" altLang="en-US" sz="3800" dirty="0">
              <a:solidFill>
                <a:srgbClr val="0000FF"/>
              </a:solidFill>
            </a:endParaRPr>
          </a:p>
          <a:p>
            <a:r>
              <a:rPr lang="en-GB" altLang="en-US" sz="3800" dirty="0" smtClean="0">
                <a:solidFill>
                  <a:srgbClr val="0000FF"/>
                </a:solidFill>
              </a:rPr>
              <a:t>Lower Sixth Exams: 8 June </a:t>
            </a:r>
            <a:r>
              <a:rPr lang="en-GB" altLang="en-US" sz="3800" dirty="0">
                <a:solidFill>
                  <a:srgbClr val="0000FF"/>
                </a:solidFill>
              </a:rPr>
              <a:t>(provisional)</a:t>
            </a:r>
          </a:p>
          <a:p>
            <a:r>
              <a:rPr lang="en-GB" altLang="en-US" sz="3800" dirty="0" smtClean="0">
                <a:solidFill>
                  <a:srgbClr val="0000FF"/>
                </a:solidFill>
              </a:rPr>
              <a:t>Upper </a:t>
            </a:r>
            <a:r>
              <a:rPr lang="en-GB" altLang="en-US" sz="3800" dirty="0">
                <a:solidFill>
                  <a:srgbClr val="0000FF"/>
                </a:solidFill>
              </a:rPr>
              <a:t>lessons </a:t>
            </a:r>
            <a:r>
              <a:rPr lang="en-GB" altLang="en-US" sz="3800" dirty="0" smtClean="0">
                <a:solidFill>
                  <a:srgbClr val="0000FF"/>
                </a:solidFill>
              </a:rPr>
              <a:t>begin: 23 </a:t>
            </a:r>
            <a:r>
              <a:rPr lang="en-GB" altLang="en-US" sz="3800" dirty="0">
                <a:solidFill>
                  <a:srgbClr val="0000FF"/>
                </a:solidFill>
              </a:rPr>
              <a:t>June (provisional)</a:t>
            </a:r>
          </a:p>
          <a:p>
            <a:r>
              <a:rPr lang="en-GB" altLang="en-US" sz="3800" dirty="0">
                <a:solidFill>
                  <a:srgbClr val="0000FF"/>
                </a:solidFill>
              </a:rPr>
              <a:t>Year ends: </a:t>
            </a:r>
            <a:r>
              <a:rPr lang="en-GB" altLang="en-US" sz="3800" dirty="0" smtClean="0">
                <a:solidFill>
                  <a:srgbClr val="0000FF"/>
                </a:solidFill>
              </a:rPr>
              <a:t>21 July </a:t>
            </a:r>
            <a:endParaRPr lang="en-GB" altLang="en-US" sz="3800" dirty="0">
              <a:solidFill>
                <a:srgbClr val="0000FF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1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4|1.2|1.2"/>
</p:tagLst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1839</TotalTime>
  <Words>602</Words>
  <Application>Microsoft Office PowerPoint</Application>
  <PresentationFormat>On-screen Show (4:3)</PresentationFormat>
  <Paragraphs>171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SimSun</vt:lpstr>
      <vt:lpstr>Arial</vt:lpstr>
      <vt:lpstr>Arial Black</vt:lpstr>
      <vt:lpstr>Calibri</vt:lpstr>
      <vt:lpstr>Candara</vt:lpstr>
      <vt:lpstr>Times New Roman</vt:lpstr>
      <vt:lpstr>Tradeshow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= always, 2 = usually, 3 = sometimes, 4 = rarely, 5 = never</vt:lpstr>
      <vt:lpstr>PowerPoint Presentation</vt:lpstr>
      <vt:lpstr>PowerPoint Presentation</vt:lpstr>
      <vt:lpstr>Links to important information on website  Messaging portal  Attendance  Absence – allows you to view &amp; account for unexplained absences  Student’s Timetable  Forms – electronic copies of various communications sent home  Progress report – data will be uploaded to the app on a termly basis</vt:lpstr>
      <vt:lpstr>PowerPoint Presentation</vt:lpstr>
      <vt:lpstr>PowerPoint Presentation</vt:lpstr>
      <vt:lpstr>How to succeed in Maths and Further Maths</vt:lpstr>
      <vt:lpstr>PowerPoint Presentation</vt:lpstr>
      <vt:lpstr>When missing a lesson…</vt:lpstr>
      <vt:lpstr>PowerPoint Presentation</vt:lpstr>
      <vt:lpstr>PowerPoint Presentation</vt:lpstr>
      <vt:lpstr>PowerPoint Presentation</vt:lpstr>
    </vt:vector>
  </TitlesOfParts>
  <Company>Bay House School and Sixth 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Network User</dc:creator>
  <cp:lastModifiedBy>Susie Lees</cp:lastModifiedBy>
  <cp:revision>184</cp:revision>
  <cp:lastPrinted>2014-09-24T14:57:34Z</cp:lastPrinted>
  <dcterms:created xsi:type="dcterms:W3CDTF">2014-08-27T10:40:23Z</dcterms:created>
  <dcterms:modified xsi:type="dcterms:W3CDTF">2019-09-24T09:30:37Z</dcterms:modified>
</cp:coreProperties>
</file>